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72" r:id="rId4"/>
    <p:sldId id="258" r:id="rId5"/>
    <p:sldId id="274" r:id="rId6"/>
    <p:sldId id="260" r:id="rId7"/>
    <p:sldId id="277" r:id="rId8"/>
    <p:sldId id="261" r:id="rId9"/>
    <p:sldId id="263" r:id="rId10"/>
    <p:sldId id="265" r:id="rId11"/>
    <p:sldId id="262" r:id="rId12"/>
    <p:sldId id="268" r:id="rId13"/>
    <p:sldId id="278" r:id="rId14"/>
    <p:sldId id="269" r:id="rId15"/>
    <p:sldId id="279" r:id="rId16"/>
    <p:sldId id="275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6" autoAdjust="0"/>
    <p:restoredTop sz="94664" autoAdjust="0"/>
  </p:normalViewPr>
  <p:slideViewPr>
    <p:cSldViewPr snapToGrid="0" snapToObjects="1">
      <p:cViewPr>
        <p:scale>
          <a:sx n="82" d="100"/>
          <a:sy n="82" d="100"/>
        </p:scale>
        <p:origin x="-1530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456B9-45A8-4E1A-94D8-4EFF9F6F8B1F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9F42B-4805-4FF7-9725-D22F57548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15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46783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953690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6783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4780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3048000" y="10633"/>
            <a:ext cx="6019800" cy="6755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0" i="0" dirty="0" smtClean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Introduction</a:t>
            </a:r>
            <a:endParaRPr lang="en-US" sz="3200" b="0" dirty="0">
              <a:solidFill>
                <a:schemeClr val="bg1">
                  <a:lumMod val="9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8882" y="6611386"/>
            <a:ext cx="50711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Transmission</a:t>
            </a:r>
            <a:r>
              <a:rPr lang="en-US" sz="1000" baseline="0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 Investigative Methods and Technical Reference Guide</a:t>
            </a:r>
            <a:endParaRPr lang="en-US" sz="1000" dirty="0">
              <a:solidFill>
                <a:schemeClr val="bg1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310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slow">
    <p:fade thruBlk="1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Transmission Investigative Methods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1600201"/>
            <a:ext cx="8510412" cy="4857566"/>
          </a:xfrm>
        </p:spPr>
        <p:txBody>
          <a:bodyPr>
            <a:normAutofit/>
          </a:bodyPr>
          <a:lstStyle/>
          <a:p>
            <a:r>
              <a:rPr lang="en-US" dirty="0" smtClean="0"/>
              <a:t>Accurate information gathered in proper sequence is critical to timely and accurate investigative analysis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5194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Technician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446911" cy="485756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Identifies, selects </a:t>
            </a:r>
            <a:r>
              <a:rPr lang="en-US" dirty="0"/>
              <a:t>and </a:t>
            </a:r>
            <a:r>
              <a:rPr lang="en-US" dirty="0" smtClean="0"/>
              <a:t>provides correct service parts </a:t>
            </a:r>
            <a:r>
              <a:rPr lang="en-US" dirty="0"/>
              <a:t>or </a:t>
            </a:r>
            <a:r>
              <a:rPr lang="en-US" dirty="0" smtClean="0"/>
              <a:t>“re-man” </a:t>
            </a:r>
            <a:r>
              <a:rPr lang="en-US" dirty="0"/>
              <a:t>assemblies </a:t>
            </a:r>
            <a:r>
              <a:rPr lang="en-US" dirty="0" smtClean="0"/>
              <a:t>for all Allison products</a:t>
            </a:r>
          </a:p>
          <a:p>
            <a:pPr lvl="1"/>
            <a:r>
              <a:rPr lang="en-US" dirty="0" smtClean="0"/>
              <a:t>Understands basic transmission functionality</a:t>
            </a:r>
          </a:p>
          <a:p>
            <a:pPr lvl="1"/>
            <a:r>
              <a:rPr lang="en-US" dirty="0" smtClean="0"/>
              <a:t>Uses Allison service literature and price information effectively</a:t>
            </a:r>
          </a:p>
          <a:p>
            <a:pPr lvl="1"/>
            <a:r>
              <a:rPr lang="en-US" dirty="0" smtClean="0"/>
              <a:t>Understands Allison parts distribution system, all required documentation, Allison service parts and procedures</a:t>
            </a:r>
          </a:p>
          <a:p>
            <a:pPr lvl="1"/>
            <a:r>
              <a:rPr lang="en-US" dirty="0" smtClean="0"/>
              <a:t>Quickly meets customer needs by pursuing all genuine Allison parts resources</a:t>
            </a:r>
          </a:p>
          <a:p>
            <a:pPr lvl="1"/>
            <a:r>
              <a:rPr lang="en-US" dirty="0" smtClean="0"/>
              <a:t>Understands the benefits of genuine Allison parts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91432"/>
      </p:ext>
    </p:extLst>
  </p:cSld>
  <p:clrMapOvr>
    <a:masterClrMapping/>
  </p:clrMapOvr>
  <p:transition spd="slow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Allison Brand Promise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52502" y="2333650"/>
            <a:ext cx="7683499" cy="14619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i="1" dirty="0">
                <a:latin typeface="Garamond"/>
                <a:cs typeface="Garamond"/>
              </a:rPr>
              <a:t>The automatic experience with an </a:t>
            </a:r>
            <a:r>
              <a:rPr lang="en-US" sz="3200" i="1" dirty="0" smtClean="0">
                <a:latin typeface="Garamond"/>
                <a:cs typeface="Garamond"/>
              </a:rPr>
              <a:t>unrivaled combination </a:t>
            </a:r>
            <a:r>
              <a:rPr lang="en-US" sz="3200" i="1" dirty="0">
                <a:latin typeface="Garamond"/>
                <a:cs typeface="Garamond"/>
              </a:rPr>
              <a:t>of Quality, Reliability, Durability</a:t>
            </a:r>
            <a:r>
              <a:rPr lang="en-US" sz="3200" i="1" dirty="0" smtClean="0">
                <a:latin typeface="Garamond"/>
                <a:cs typeface="Garamond"/>
              </a:rPr>
              <a:t>, Vocational </a:t>
            </a:r>
            <a:r>
              <a:rPr lang="en-US" sz="3200" i="1" dirty="0">
                <a:latin typeface="Garamond"/>
                <a:cs typeface="Garamond"/>
              </a:rPr>
              <a:t>Value and Customer Service.</a:t>
            </a:r>
          </a:p>
        </p:txBody>
      </p:sp>
      <p:pic>
        <p:nvPicPr>
          <p:cNvPr id="3" name="Picture 2" descr="primary-logo-web-colo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345" y="4010038"/>
            <a:ext cx="3207070" cy="12800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926907"/>
      </p:ext>
    </p:extLst>
  </p:cSld>
  <p:clrMapOvr>
    <a:masterClrMapping/>
  </p:clrMapOvr>
  <p:transition spd="slow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Service Philosophy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1600201"/>
            <a:ext cx="8545689" cy="485756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Customer Satisfaction Equals </a:t>
            </a:r>
            <a:r>
              <a:rPr lang="en-US" dirty="0" smtClean="0"/>
              <a:t>Loyalty!</a:t>
            </a:r>
          </a:p>
          <a:p>
            <a:pPr lvl="1"/>
            <a:r>
              <a:rPr lang="en-US" dirty="0" smtClean="0"/>
              <a:t>Customers expect reliability, durability and cost of ownership</a:t>
            </a:r>
          </a:p>
          <a:p>
            <a:pPr lvl="1"/>
            <a:r>
              <a:rPr lang="en-US" dirty="0"/>
              <a:t>A market served by any product with declining </a:t>
            </a:r>
            <a:r>
              <a:rPr lang="en-US" dirty="0" smtClean="0"/>
              <a:t>loyalty is </a:t>
            </a:r>
            <a:r>
              <a:rPr lang="en-US" dirty="0"/>
              <a:t>a shrinking </a:t>
            </a:r>
            <a:r>
              <a:rPr lang="en-US" dirty="0" smtClean="0"/>
              <a:t>market</a:t>
            </a:r>
          </a:p>
          <a:p>
            <a:r>
              <a:rPr lang="en-US" dirty="0" smtClean="0"/>
              <a:t>Great service requires good people skills</a:t>
            </a:r>
          </a:p>
          <a:p>
            <a:pPr lvl="1"/>
            <a:r>
              <a:rPr lang="en-US" dirty="0" smtClean="0"/>
              <a:t>Attitude affects customer satisfaction</a:t>
            </a:r>
          </a:p>
          <a:p>
            <a:pPr lvl="2"/>
            <a:r>
              <a:rPr lang="en-US" dirty="0" smtClean="0"/>
              <a:t>Customers need to feel they are a priority</a:t>
            </a:r>
          </a:p>
          <a:p>
            <a:r>
              <a:rPr lang="en-US" dirty="0" smtClean="0"/>
              <a:t>Knowledge of transmission, vehicle and how they relate to each other is critical in establishing customer confidence and your credibility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711536"/>
      </p:ext>
    </p:extLst>
  </p:cSld>
  <p:clrMapOvr>
    <a:masterClrMapping/>
  </p:clrMapOvr>
  <p:transition spd="slow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Customer Service Philosophy </a:t>
            </a:r>
            <a:r>
              <a:rPr lang="en-US" dirty="0" smtClean="0">
                <a:latin typeface="Arial"/>
                <a:cs typeface="Arial"/>
              </a:rPr>
              <a:t>(cont’d)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1600201"/>
            <a:ext cx="8545689" cy="485756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Interaction with customer should be a positive experience for the customer</a:t>
            </a:r>
          </a:p>
          <a:p>
            <a:pPr lvl="1"/>
            <a:r>
              <a:rPr lang="en-US" dirty="0"/>
              <a:t>Have a sincere desire to help the customer</a:t>
            </a:r>
          </a:p>
          <a:p>
            <a:pPr lvl="1"/>
            <a:r>
              <a:rPr lang="en-US" dirty="0" smtClean="0"/>
              <a:t>Be sensitive to customer feedback</a:t>
            </a:r>
          </a:p>
          <a:p>
            <a:pPr lvl="2"/>
            <a:r>
              <a:rPr lang="en-US" dirty="0" smtClean="0"/>
              <a:t>Listen and observe</a:t>
            </a:r>
          </a:p>
          <a:p>
            <a:pPr lvl="1"/>
            <a:r>
              <a:rPr lang="en-US" dirty="0" smtClean="0"/>
              <a:t>Avoid pre-determined solutions</a:t>
            </a:r>
          </a:p>
          <a:p>
            <a:pPr lvl="1"/>
            <a:r>
              <a:rPr lang="en-US" dirty="0" smtClean="0"/>
              <a:t>Do only what is necessary to gain customer satisfaction</a:t>
            </a:r>
          </a:p>
          <a:p>
            <a:pPr lvl="1"/>
            <a:r>
              <a:rPr lang="en-US" dirty="0" smtClean="0"/>
              <a:t>Avoid placing blame on yourself or others</a:t>
            </a:r>
          </a:p>
          <a:p>
            <a:pPr lvl="1"/>
            <a:r>
              <a:rPr lang="en-US" dirty="0" smtClean="0"/>
              <a:t>Engage in each situation with equal commitment to a job well done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489831"/>
      </p:ext>
    </p:extLst>
  </p:cSld>
  <p:clrMapOvr>
    <a:masterClrMapping/>
  </p:clrMapOvr>
  <p:transition spd="slow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Complaint Gathering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7910690" cy="4857566"/>
          </a:xfrm>
        </p:spPr>
        <p:txBody>
          <a:bodyPr>
            <a:normAutofit/>
          </a:bodyPr>
          <a:lstStyle/>
          <a:p>
            <a:r>
              <a:rPr lang="en-US" dirty="0"/>
              <a:t>Customer Complaint and/or Failed Part(s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Complaint </a:t>
            </a:r>
            <a:r>
              <a:rPr lang="en-US" dirty="0"/>
              <a:t>should come from the vehicle </a:t>
            </a:r>
            <a:r>
              <a:rPr lang="en-US" dirty="0" smtClean="0"/>
              <a:t>operator</a:t>
            </a:r>
          </a:p>
          <a:p>
            <a:pPr lvl="1"/>
            <a:r>
              <a:rPr lang="en-US" dirty="0" smtClean="0"/>
              <a:t>Be specific in complaint description</a:t>
            </a:r>
          </a:p>
          <a:p>
            <a:pPr lvl="1"/>
            <a:r>
              <a:rPr lang="en-US" dirty="0" smtClean="0"/>
              <a:t>When documenting it is your responsibility to obtain missing information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473058"/>
      </p:ext>
    </p:extLst>
  </p:cSld>
  <p:clrMapOvr>
    <a:masterClrMapping/>
  </p:clrMapOvr>
  <p:transition spd="slow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Information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Transmission </a:t>
            </a:r>
            <a:r>
              <a:rPr lang="en-US" dirty="0"/>
              <a:t>Serial Number (S/N)</a:t>
            </a:r>
          </a:p>
          <a:p>
            <a:pPr lvl="1"/>
            <a:r>
              <a:rPr lang="en-US" dirty="0" smtClean="0"/>
              <a:t>Kilometers </a:t>
            </a:r>
            <a:r>
              <a:rPr lang="en-US" dirty="0"/>
              <a:t>or Hours or Mileage</a:t>
            </a:r>
          </a:p>
          <a:p>
            <a:pPr lvl="1"/>
            <a:r>
              <a:rPr lang="en-US" dirty="0" smtClean="0"/>
              <a:t>Diagnostic Codes </a:t>
            </a:r>
            <a:r>
              <a:rPr lang="en-US" dirty="0"/>
              <a:t>(if any)</a:t>
            </a:r>
          </a:p>
          <a:p>
            <a:pPr lvl="1"/>
            <a:r>
              <a:rPr lang="en-US" dirty="0" smtClean="0"/>
              <a:t>Vehicle </a:t>
            </a:r>
            <a:r>
              <a:rPr lang="en-US" dirty="0"/>
              <a:t>Manufacturer and Model</a:t>
            </a:r>
          </a:p>
          <a:p>
            <a:pPr lvl="1"/>
            <a:r>
              <a:rPr lang="en-US" dirty="0" smtClean="0"/>
              <a:t>Date </a:t>
            </a:r>
            <a:r>
              <a:rPr lang="en-US" dirty="0"/>
              <a:t>in Service</a:t>
            </a:r>
          </a:p>
          <a:p>
            <a:pPr lvl="1"/>
            <a:r>
              <a:rPr lang="en-US" dirty="0" smtClean="0"/>
              <a:t>Customer </a:t>
            </a:r>
            <a:r>
              <a:rPr lang="en-US" dirty="0"/>
              <a:t>Name and Location</a:t>
            </a:r>
          </a:p>
          <a:p>
            <a:pPr lvl="1"/>
            <a:r>
              <a:rPr lang="en-US" dirty="0" smtClean="0"/>
              <a:t>New </a:t>
            </a:r>
            <a:r>
              <a:rPr lang="en-US" dirty="0"/>
              <a:t>Issue, Old Issue or Old </a:t>
            </a:r>
            <a:r>
              <a:rPr lang="en-US" dirty="0" smtClean="0"/>
              <a:t>Issue Getting Worse</a:t>
            </a:r>
          </a:p>
          <a:p>
            <a:pPr lvl="1"/>
            <a:r>
              <a:rPr lang="en-US" dirty="0"/>
              <a:t>Previous Repair History (if any)</a:t>
            </a:r>
          </a:p>
          <a:p>
            <a:pPr lvl="1"/>
            <a:r>
              <a:rPr lang="en-US" dirty="0"/>
              <a:t>Photos of Failed Part(s)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45561"/>
      </p:ext>
    </p:extLst>
  </p:cSld>
  <p:clrMapOvr>
    <a:masterClrMapping/>
  </p:clrMapOvr>
  <p:transition spd="slow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Information </a:t>
            </a:r>
            <a:r>
              <a:rPr lang="en-US" dirty="0" smtClean="0">
                <a:latin typeface="Arial"/>
                <a:cs typeface="Arial"/>
              </a:rPr>
              <a:t>(cont’d)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Name and Location of </a:t>
            </a:r>
            <a:r>
              <a:rPr lang="en-US" dirty="0" smtClean="0"/>
              <a:t>Repairing Distributor/Dealer</a:t>
            </a:r>
          </a:p>
          <a:p>
            <a:pPr lvl="1"/>
            <a:r>
              <a:rPr lang="en-US" dirty="0" smtClean="0"/>
              <a:t>When </a:t>
            </a:r>
            <a:r>
              <a:rPr lang="en-US" dirty="0"/>
              <a:t>Was The Repair Order Started</a:t>
            </a:r>
          </a:p>
          <a:p>
            <a:pPr lvl="1"/>
            <a:r>
              <a:rPr lang="en-US" dirty="0" smtClean="0"/>
              <a:t>Any </a:t>
            </a:r>
            <a:r>
              <a:rPr lang="en-US" dirty="0"/>
              <a:t>Other Allison Personnel </a:t>
            </a:r>
            <a:r>
              <a:rPr lang="en-US" dirty="0" smtClean="0"/>
              <a:t>Involved Before </a:t>
            </a:r>
            <a:r>
              <a:rPr lang="en-US" dirty="0"/>
              <a:t>Contacting </a:t>
            </a:r>
            <a:r>
              <a:rPr lang="en-US" dirty="0" smtClean="0"/>
              <a:t>You </a:t>
            </a:r>
          </a:p>
          <a:p>
            <a:pPr lvl="1"/>
            <a:r>
              <a:rPr lang="en-US" dirty="0" smtClean="0"/>
              <a:t>Has </a:t>
            </a:r>
            <a:r>
              <a:rPr lang="en-US" dirty="0"/>
              <a:t>a Component or Vehicle </a:t>
            </a:r>
            <a:r>
              <a:rPr lang="en-US" dirty="0" smtClean="0"/>
              <a:t>Manufacture Been </a:t>
            </a:r>
            <a:r>
              <a:rPr lang="en-US" dirty="0"/>
              <a:t>Involved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the Vehicle is Part of a Fleet, are </a:t>
            </a:r>
            <a:r>
              <a:rPr lang="en-US" dirty="0" smtClean="0"/>
              <a:t>there more </a:t>
            </a:r>
            <a:r>
              <a:rPr lang="en-US" dirty="0"/>
              <a:t>Vehicles with the Same Complaint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21837"/>
      </p:ext>
    </p:extLst>
  </p:cSld>
  <p:clrMapOvr>
    <a:masterClrMapping/>
  </p:clrMapOvr>
  <p:transition spd="slow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5" name="Content Placeholder 6"/>
          <p:cNvSpPr txBox="1">
            <a:spLocks/>
          </p:cNvSpPr>
          <p:nvPr/>
        </p:nvSpPr>
        <p:spPr>
          <a:xfrm>
            <a:off x="457199" y="1600201"/>
            <a:ext cx="8489245" cy="1991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Essential resources are available on the Allison Extranet, Allison E-Learn and Allison 1 Source</a:t>
            </a:r>
          </a:p>
          <a:p>
            <a:pPr lvl="1"/>
            <a:r>
              <a:rPr lang="en-US" sz="2400" dirty="0" smtClean="0"/>
              <a:t>These are your “toolbox” for timely and effective transmission complaint diagnosis and repair </a:t>
            </a:r>
            <a:endParaRPr lang="en-US" sz="2400" dirty="0"/>
          </a:p>
        </p:txBody>
      </p:sp>
      <p:pic>
        <p:nvPicPr>
          <p:cNvPr id="2" name="Picture 1" descr="extranet-sil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78" y="3591278"/>
            <a:ext cx="3554448" cy="2195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watchSamp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892" y="4241558"/>
            <a:ext cx="1689100" cy="2193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pubsMen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913" y="3429000"/>
            <a:ext cx="3134974" cy="2446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acctSampl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523" y="4663722"/>
            <a:ext cx="2857921" cy="1741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984879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Engineering’s Role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Maintain satisfied </a:t>
            </a:r>
            <a:r>
              <a:rPr lang="en-US" dirty="0" smtClean="0"/>
              <a:t>customers</a:t>
            </a:r>
            <a:endParaRPr lang="en-US" dirty="0"/>
          </a:p>
          <a:p>
            <a:pPr lvl="1"/>
            <a:r>
              <a:rPr lang="en-US" dirty="0"/>
              <a:t>Promotes future </a:t>
            </a:r>
            <a:r>
              <a:rPr lang="en-US" dirty="0" smtClean="0"/>
              <a:t>sales</a:t>
            </a:r>
          </a:p>
          <a:p>
            <a:pPr lvl="2"/>
            <a:r>
              <a:rPr lang="en-US" dirty="0"/>
              <a:t>A satisfied customer is </a:t>
            </a:r>
            <a:r>
              <a:rPr lang="en-US" dirty="0" smtClean="0"/>
              <a:t>our </a:t>
            </a:r>
            <a:r>
              <a:rPr lang="en-US" dirty="0"/>
              <a:t>best sales representative</a:t>
            </a:r>
          </a:p>
          <a:p>
            <a:pPr lvl="1"/>
            <a:r>
              <a:rPr lang="en-US" dirty="0" smtClean="0"/>
              <a:t>Creates customer loyalty</a:t>
            </a:r>
          </a:p>
          <a:p>
            <a:pPr lvl="2"/>
            <a:r>
              <a:rPr lang="en-US" dirty="0" smtClean="0"/>
              <a:t>On average, loyal customers are worth up to 10 times as much as their first purchase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(White House Office of Consumer Affairs)</a:t>
            </a:r>
          </a:p>
          <a:p>
            <a:pPr lvl="1"/>
            <a:r>
              <a:rPr lang="en-US" dirty="0" smtClean="0"/>
              <a:t>Service engineering keeps the customer satisfied by:</a:t>
            </a:r>
          </a:p>
          <a:p>
            <a:pPr lvl="2"/>
            <a:r>
              <a:rPr lang="en-US" dirty="0" smtClean="0"/>
              <a:t>Providing timely, accurate and cost effective technical assistance/problem identification and/or resolution to Allison personnel, Distributors, Dealers, OEMs, bodybuilders and customers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73006"/>
      </p:ext>
    </p:extLst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Engineering’s Role </a:t>
            </a:r>
            <a:r>
              <a:rPr lang="en-US" dirty="0" smtClean="0">
                <a:latin typeface="Arial"/>
                <a:cs typeface="Arial"/>
              </a:rPr>
              <a:t>(cont’d)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7219244" cy="485756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Identify emerging issues that can potentially: </a:t>
            </a:r>
          </a:p>
          <a:p>
            <a:pPr lvl="1"/>
            <a:r>
              <a:rPr lang="en-US" dirty="0" smtClean="0"/>
              <a:t>Increase </a:t>
            </a:r>
            <a:r>
              <a:rPr lang="en-US" dirty="0"/>
              <a:t>warranty expense </a:t>
            </a:r>
          </a:p>
          <a:p>
            <a:pPr lvl="1"/>
            <a:r>
              <a:rPr lang="en-US" dirty="0" smtClean="0"/>
              <a:t>Create customer dissatisfaction</a:t>
            </a:r>
          </a:p>
          <a:p>
            <a:r>
              <a:rPr lang="en-US" dirty="0" smtClean="0"/>
              <a:t>Collect </a:t>
            </a:r>
            <a:r>
              <a:rPr lang="en-US" dirty="0"/>
              <a:t>and organize </a:t>
            </a:r>
            <a:r>
              <a:rPr lang="en-US" dirty="0" smtClean="0"/>
              <a:t>emerging issue facts</a:t>
            </a:r>
            <a:r>
              <a:rPr lang="en-US" dirty="0"/>
              <a:t>, parts and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Information </a:t>
            </a:r>
            <a:r>
              <a:rPr lang="en-US" dirty="0"/>
              <a:t>a</a:t>
            </a:r>
            <a:r>
              <a:rPr lang="en-US" dirty="0" smtClean="0"/>
              <a:t>ssists </a:t>
            </a:r>
            <a:r>
              <a:rPr lang="en-US" dirty="0"/>
              <a:t>Indianapolis </a:t>
            </a:r>
            <a:r>
              <a:rPr lang="en-US" dirty="0" smtClean="0"/>
              <a:t>personnel to identify </a:t>
            </a:r>
            <a:r>
              <a:rPr lang="en-US" dirty="0"/>
              <a:t>root </a:t>
            </a:r>
            <a:r>
              <a:rPr lang="en-US" dirty="0" smtClean="0"/>
              <a:t>cause</a:t>
            </a:r>
            <a:endParaRPr lang="en-US" dirty="0"/>
          </a:p>
          <a:p>
            <a:r>
              <a:rPr lang="en-US" dirty="0" smtClean="0"/>
              <a:t>Organize/Implement field actions/fixes</a:t>
            </a:r>
          </a:p>
          <a:p>
            <a:r>
              <a:rPr lang="en-US" dirty="0" smtClean="0"/>
              <a:t>Be </a:t>
            </a:r>
            <a:r>
              <a:rPr lang="en-US" dirty="0"/>
              <a:t>good stewards of the company’s money (warranty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75927"/>
      </p:ext>
    </p:extLst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Distributor and Dealer Personnel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369300" cy="485756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Each Distributor/Dealer agrees to maintain personnel to ensure quality service support of Allison products</a:t>
            </a:r>
          </a:p>
          <a:p>
            <a:pPr lvl="1"/>
            <a:r>
              <a:rPr lang="en-US" dirty="0" smtClean="0"/>
              <a:t>Titles, descriptions, skill and training requirements are listed in the Allison Service Policy Manual</a:t>
            </a:r>
            <a:endParaRPr lang="en-US" dirty="0"/>
          </a:p>
          <a:p>
            <a:pPr lvl="2"/>
            <a:r>
              <a:rPr lang="en-US" dirty="0" smtClean="0"/>
              <a:t>Service Manager</a:t>
            </a:r>
          </a:p>
          <a:p>
            <a:pPr lvl="2"/>
            <a:r>
              <a:rPr lang="en-US" dirty="0" smtClean="0"/>
              <a:t>Customer Support Personnel </a:t>
            </a:r>
            <a:r>
              <a:rPr lang="en-US" dirty="0" smtClean="0">
                <a:solidFill>
                  <a:srgbClr val="008000"/>
                </a:solidFill>
              </a:rPr>
              <a:t>(Required)</a:t>
            </a:r>
          </a:p>
          <a:p>
            <a:pPr lvl="2"/>
            <a:r>
              <a:rPr lang="en-US" dirty="0" smtClean="0"/>
              <a:t>Transmission Shop Foreman </a:t>
            </a:r>
            <a:r>
              <a:rPr lang="en-US" dirty="0" smtClean="0">
                <a:solidFill>
                  <a:srgbClr val="0000FF"/>
                </a:solidFill>
              </a:rPr>
              <a:t>(Optional)</a:t>
            </a:r>
          </a:p>
          <a:p>
            <a:pPr lvl="2"/>
            <a:r>
              <a:rPr lang="en-US" dirty="0" smtClean="0"/>
              <a:t>Transmission Technician</a:t>
            </a:r>
          </a:p>
          <a:p>
            <a:pPr lvl="2"/>
            <a:r>
              <a:rPr lang="en-US" dirty="0" smtClean="0"/>
              <a:t>Distributor, Dealer and Field</a:t>
            </a:r>
          </a:p>
          <a:p>
            <a:pPr lvl="2"/>
            <a:r>
              <a:rPr lang="en-US" dirty="0" smtClean="0"/>
              <a:t>Parts Technician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61530"/>
      </p:ext>
    </p:extLst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Manager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1600201"/>
            <a:ext cx="8573911" cy="485756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Manages service outlet’s overall service functions</a:t>
            </a:r>
          </a:p>
          <a:p>
            <a:pPr lvl="1"/>
            <a:r>
              <a:rPr lang="en-US" dirty="0" smtClean="0"/>
              <a:t>Assures total customer satisfaction and adherence to Allison service policies and procedures</a:t>
            </a:r>
          </a:p>
          <a:p>
            <a:pPr lvl="1"/>
            <a:r>
              <a:rPr lang="en-US" dirty="0" smtClean="0"/>
              <a:t>Knowledge of all Allison products per Distributor Agreement</a:t>
            </a:r>
          </a:p>
          <a:p>
            <a:pPr lvl="1"/>
            <a:r>
              <a:rPr lang="en-US" dirty="0" smtClean="0"/>
              <a:t>Communicates all technical information, policies and procedures within the service outlet</a:t>
            </a:r>
          </a:p>
          <a:p>
            <a:pPr lvl="1"/>
            <a:r>
              <a:rPr lang="en-US" dirty="0" smtClean="0"/>
              <a:t>Timely and accurate problem identification/resolution and reporting</a:t>
            </a:r>
          </a:p>
          <a:p>
            <a:pPr lvl="1"/>
            <a:r>
              <a:rPr lang="en-US" dirty="0" smtClean="0"/>
              <a:t>Represents Allison’s interest with customers, OEMs and competitors</a:t>
            </a:r>
          </a:p>
          <a:p>
            <a:pPr lvl="1"/>
            <a:r>
              <a:rPr lang="en-US" dirty="0" smtClean="0"/>
              <a:t>Assigns highest priority to customer satisfaction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576466"/>
      </p:ext>
    </p:extLst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Support Personnel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439856" cy="485756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Provides </a:t>
            </a:r>
            <a:r>
              <a:rPr lang="en-US" dirty="0"/>
              <a:t>accurate technical assistance to dealers</a:t>
            </a:r>
            <a:r>
              <a:rPr lang="en-US" dirty="0" smtClean="0"/>
              <a:t>, local </a:t>
            </a:r>
            <a:r>
              <a:rPr lang="en-US" dirty="0"/>
              <a:t>OEMs and </a:t>
            </a:r>
            <a:r>
              <a:rPr lang="en-US" dirty="0" smtClean="0"/>
              <a:t>users</a:t>
            </a:r>
          </a:p>
          <a:p>
            <a:pPr lvl="1"/>
            <a:r>
              <a:rPr lang="en-US" dirty="0" smtClean="0"/>
              <a:t>Required position per Distributor/Dealer Agreement</a:t>
            </a:r>
          </a:p>
          <a:p>
            <a:pPr lvl="2"/>
            <a:r>
              <a:rPr lang="en-US" dirty="0" smtClean="0"/>
              <a:t>May </a:t>
            </a:r>
            <a:r>
              <a:rPr lang="en-US" dirty="0"/>
              <a:t>be Service Manager or Shop </a:t>
            </a:r>
            <a:r>
              <a:rPr lang="en-US" dirty="0" smtClean="0"/>
              <a:t>Foreman</a:t>
            </a:r>
          </a:p>
          <a:p>
            <a:pPr lvl="1"/>
            <a:r>
              <a:rPr lang="en-US" dirty="0" smtClean="0"/>
              <a:t>Understands transmission functionality, vehicles and their systems</a:t>
            </a:r>
          </a:p>
          <a:p>
            <a:pPr lvl="1"/>
            <a:r>
              <a:rPr lang="en-US" dirty="0" smtClean="0"/>
              <a:t>Knowledge of electrical troubleshooting and electronic control</a:t>
            </a:r>
          </a:p>
          <a:p>
            <a:pPr lvl="1"/>
            <a:r>
              <a:rPr lang="en-US" dirty="0" smtClean="0"/>
              <a:t>Communicates diagnosis procedures and failure analysis</a:t>
            </a:r>
          </a:p>
          <a:p>
            <a:pPr lvl="2"/>
            <a:r>
              <a:rPr lang="en-US" dirty="0" smtClean="0"/>
              <a:t>How to separate transmission from vehicle induced failures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82081"/>
      </p:ext>
    </p:extLst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Customer Support Personnel </a:t>
            </a:r>
            <a:r>
              <a:rPr lang="en-US" dirty="0" smtClean="0">
                <a:latin typeface="Arial"/>
                <a:cs typeface="Arial"/>
              </a:rPr>
              <a:t>(cont’d)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341078" cy="4857566"/>
          </a:xfrm>
        </p:spPr>
        <p:txBody>
          <a:bodyPr/>
          <a:lstStyle/>
          <a:p>
            <a:r>
              <a:rPr lang="en-US" dirty="0" smtClean="0"/>
              <a:t>Provides </a:t>
            </a:r>
            <a:r>
              <a:rPr lang="en-US" dirty="0"/>
              <a:t>accurate technical assistance to dealers</a:t>
            </a:r>
            <a:r>
              <a:rPr lang="en-US" dirty="0" smtClean="0"/>
              <a:t>, local </a:t>
            </a:r>
            <a:r>
              <a:rPr lang="en-US" dirty="0"/>
              <a:t>OEMs and </a:t>
            </a:r>
            <a:r>
              <a:rPr lang="en-US" dirty="0" smtClean="0"/>
              <a:t>users</a:t>
            </a:r>
          </a:p>
          <a:p>
            <a:pPr lvl="1"/>
            <a:r>
              <a:rPr lang="en-US" dirty="0" smtClean="0"/>
              <a:t>Communicates use of Allison literature, special tools, proper documentation and repair processes</a:t>
            </a:r>
          </a:p>
          <a:p>
            <a:pPr lvl="1"/>
            <a:r>
              <a:rPr lang="en-US" dirty="0" smtClean="0"/>
              <a:t>Recognizes, documents and notifies management or Allison personnel when experiencing trends or unusual failures</a:t>
            </a:r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724782"/>
      </p:ext>
    </p:extLst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 Foreman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1600201"/>
            <a:ext cx="8461023" cy="4857566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Confirms </a:t>
            </a:r>
            <a:r>
              <a:rPr lang="en-US" dirty="0"/>
              <a:t>complaints, </a:t>
            </a:r>
            <a:r>
              <a:rPr lang="en-US" dirty="0" smtClean="0"/>
              <a:t>diagnoses </a:t>
            </a:r>
            <a:r>
              <a:rPr lang="en-US" dirty="0"/>
              <a:t>causes, repair or replace as </a:t>
            </a:r>
            <a:r>
              <a:rPr lang="en-US" dirty="0" smtClean="0"/>
              <a:t>appropriate</a:t>
            </a:r>
          </a:p>
          <a:p>
            <a:pPr lvl="1"/>
            <a:r>
              <a:rPr lang="en-US" dirty="0" smtClean="0"/>
              <a:t>Completes </a:t>
            </a:r>
            <a:r>
              <a:rPr lang="en-US" dirty="0"/>
              <a:t>required </a:t>
            </a:r>
            <a:r>
              <a:rPr lang="en-US" dirty="0" smtClean="0"/>
              <a:t>documentation</a:t>
            </a:r>
            <a:endParaRPr lang="en-US" dirty="0"/>
          </a:p>
          <a:p>
            <a:pPr lvl="1"/>
            <a:r>
              <a:rPr lang="en-US" dirty="0" smtClean="0"/>
              <a:t>Maintains </a:t>
            </a:r>
            <a:r>
              <a:rPr lang="en-US" dirty="0"/>
              <a:t>current </a:t>
            </a:r>
            <a:r>
              <a:rPr lang="en-US" dirty="0" smtClean="0"/>
              <a:t>knowledge </a:t>
            </a:r>
            <a:r>
              <a:rPr lang="en-US" dirty="0"/>
              <a:t>level through the use of SILs, manuals, etc. </a:t>
            </a:r>
          </a:p>
          <a:p>
            <a:pPr lvl="1"/>
            <a:r>
              <a:rPr lang="en-US" dirty="0" smtClean="0"/>
              <a:t>Coordinates </a:t>
            </a:r>
            <a:r>
              <a:rPr lang="en-US" dirty="0"/>
              <a:t>shop activity, ensuring properly trained personnel and adequate resources are assigned to each customer </a:t>
            </a:r>
            <a:r>
              <a:rPr lang="en-US" dirty="0" smtClean="0"/>
              <a:t>repair</a:t>
            </a:r>
          </a:p>
          <a:p>
            <a:pPr lvl="1"/>
            <a:r>
              <a:rPr lang="en-US" dirty="0"/>
              <a:t>Recognizes, documents and notifies management or Allison personnel when experiencing trends or unusual failures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633290"/>
      </p:ext>
    </p:extLst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Technician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390468" cy="485756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Confirms </a:t>
            </a:r>
            <a:r>
              <a:rPr lang="en-US" dirty="0"/>
              <a:t>complaints, diagnose causes, repair or replace as </a:t>
            </a:r>
            <a:r>
              <a:rPr lang="en-US" dirty="0" smtClean="0"/>
              <a:t>appropriate</a:t>
            </a:r>
            <a:endParaRPr lang="en-US" dirty="0"/>
          </a:p>
          <a:p>
            <a:pPr lvl="1"/>
            <a:r>
              <a:rPr lang="en-US" dirty="0" smtClean="0"/>
              <a:t>Complete </a:t>
            </a:r>
            <a:r>
              <a:rPr lang="en-US" dirty="0"/>
              <a:t>required </a:t>
            </a:r>
            <a:r>
              <a:rPr lang="en-US" dirty="0" smtClean="0"/>
              <a:t>documentation</a:t>
            </a:r>
            <a:endParaRPr lang="en-US" dirty="0"/>
          </a:p>
          <a:p>
            <a:pPr lvl="1"/>
            <a:r>
              <a:rPr lang="en-US" dirty="0"/>
              <a:t>Maintain current </a:t>
            </a:r>
            <a:r>
              <a:rPr lang="en-US" dirty="0" smtClean="0"/>
              <a:t>knowledge </a:t>
            </a:r>
            <a:r>
              <a:rPr lang="en-US" dirty="0"/>
              <a:t>level through the use of SILs, manuals, etc. </a:t>
            </a:r>
          </a:p>
          <a:p>
            <a:pPr lvl="1"/>
            <a:r>
              <a:rPr lang="en-US" dirty="0" smtClean="0"/>
              <a:t>Maintain </a:t>
            </a:r>
            <a:r>
              <a:rPr lang="en-US" dirty="0"/>
              <a:t>professional image and interpersonal </a:t>
            </a:r>
            <a:r>
              <a:rPr lang="en-US" dirty="0" smtClean="0"/>
              <a:t>skills</a:t>
            </a:r>
          </a:p>
          <a:p>
            <a:pPr lvl="1"/>
            <a:r>
              <a:rPr lang="en-US" dirty="0" smtClean="0"/>
              <a:t>Knowledge of diagnosis </a:t>
            </a:r>
            <a:r>
              <a:rPr lang="en-US" dirty="0"/>
              <a:t>procedures and failure analysis</a:t>
            </a:r>
          </a:p>
          <a:p>
            <a:pPr lvl="2"/>
            <a:r>
              <a:rPr lang="en-US" dirty="0"/>
              <a:t>How to separate transmission from vehicle induced </a:t>
            </a:r>
            <a:r>
              <a:rPr lang="en-US" dirty="0" smtClean="0"/>
              <a:t>failures</a:t>
            </a:r>
          </a:p>
          <a:p>
            <a:pPr lvl="1"/>
            <a:r>
              <a:rPr lang="en-US" dirty="0"/>
              <a:t>Recognizes, documents and notifies management or Allison personnel when experiencing trends or unusual </a:t>
            </a:r>
            <a:r>
              <a:rPr lang="en-US" dirty="0" smtClean="0"/>
              <a:t>failures</a:t>
            </a:r>
            <a:endParaRPr lang="en-US" dirty="0"/>
          </a:p>
          <a:p>
            <a:pPr lvl="1"/>
            <a:endParaRPr lang="en-US" dirty="0"/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68819"/>
      </p:ext>
    </p:extLst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</TotalTime>
  <Words>894</Words>
  <Application>Microsoft Office PowerPoint</Application>
  <PresentationFormat>On-screen Show (4:3)</PresentationFormat>
  <Paragraphs>128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1_Office Theme</vt:lpstr>
      <vt:lpstr>Transmission Investigative Methods</vt:lpstr>
      <vt:lpstr>Service Engineering’s Role</vt:lpstr>
      <vt:lpstr>Service Engineering’s Role (cont’d)</vt:lpstr>
      <vt:lpstr>Distributor and Dealer Personnel</vt:lpstr>
      <vt:lpstr>Service Manager</vt:lpstr>
      <vt:lpstr>Customer Support Personnel</vt:lpstr>
      <vt:lpstr>Customer Support Personnel (cont’d)</vt:lpstr>
      <vt:lpstr>Shop Foreman</vt:lpstr>
      <vt:lpstr>Transmission Technician</vt:lpstr>
      <vt:lpstr>Parts Technician</vt:lpstr>
      <vt:lpstr>Allison Brand Promise</vt:lpstr>
      <vt:lpstr>Customer Service Philosophy</vt:lpstr>
      <vt:lpstr>Customer Service Philosophy (cont’d)</vt:lpstr>
      <vt:lpstr>Customer Complaint Gathering</vt:lpstr>
      <vt:lpstr>Required Information</vt:lpstr>
      <vt:lpstr>Required Information (cont’d)</vt:lpstr>
      <vt:lpstr>Resources</vt:lpstr>
    </vt:vector>
  </TitlesOfParts>
  <Company>Workhorse Films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 Hanson</dc:creator>
  <cp:lastModifiedBy>Scott Scull</cp:lastModifiedBy>
  <cp:revision>73</cp:revision>
  <dcterms:created xsi:type="dcterms:W3CDTF">2014-11-17T17:15:29Z</dcterms:created>
  <dcterms:modified xsi:type="dcterms:W3CDTF">2014-12-22T14:56:00Z</dcterms:modified>
</cp:coreProperties>
</file>