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66" r:id="rId2"/>
    <p:sldId id="264" r:id="rId3"/>
    <p:sldId id="262" r:id="rId4"/>
    <p:sldId id="263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6" autoAdjust="0"/>
    <p:restoredTop sz="94664" autoAdjust="0"/>
  </p:normalViewPr>
  <p:slideViewPr>
    <p:cSldViewPr snapToGrid="0" snapToObjects="1">
      <p:cViewPr>
        <p:scale>
          <a:sx n="80" d="100"/>
          <a:sy n="80" d="100"/>
        </p:scale>
        <p:origin x="-1590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87CDF-5467-4E00-8462-1BEC21ADAD74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A9FC06-E49B-46A8-8B23-D67A78D15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460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46783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953690"/>
      </p:ext>
    </p:extLst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6783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4780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3048000" y="10633"/>
            <a:ext cx="6019800" cy="6755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0" i="0" dirty="0" smtClean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rPr>
              <a:t>Identifying Emerging</a:t>
            </a:r>
            <a:r>
              <a:rPr lang="en-US" sz="3200" b="0" i="0" baseline="0" dirty="0" smtClean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rPr>
              <a:t> Issues</a:t>
            </a:r>
            <a:endParaRPr lang="en-US" sz="3200" b="0" dirty="0">
              <a:solidFill>
                <a:schemeClr val="bg1">
                  <a:lumMod val="9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8882" y="6611386"/>
            <a:ext cx="50711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rPr>
              <a:t>Transmission</a:t>
            </a:r>
            <a:r>
              <a:rPr lang="en-US" sz="1000" baseline="0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rPr>
              <a:t> Investigative Methods and Technical Reference Guide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310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ransition spd="slow">
    <p:fade thruBlk="1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Big an Issue?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6231059" cy="485756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Major role of the Service Org. is to alert concerned of an emerging issue </a:t>
            </a:r>
          </a:p>
          <a:p>
            <a:pPr lvl="1"/>
            <a:r>
              <a:rPr lang="en-US" dirty="0" smtClean="0"/>
              <a:t>Desire is to discover the issue BEFORE it becomes a Warranty expense issue</a:t>
            </a:r>
          </a:p>
          <a:p>
            <a:pPr lvl="1"/>
            <a:r>
              <a:rPr lang="en-US" dirty="0" smtClean="0"/>
              <a:t>Speed in determining cause and corrective action directly effects:</a:t>
            </a:r>
          </a:p>
          <a:p>
            <a:pPr lvl="2"/>
            <a:r>
              <a:rPr lang="en-US" dirty="0" smtClean="0"/>
              <a:t>Warranty/Policy expense</a:t>
            </a:r>
          </a:p>
          <a:p>
            <a:pPr lvl="2"/>
            <a:r>
              <a:rPr lang="en-US" dirty="0" smtClean="0"/>
              <a:t>Customer satisfaction</a:t>
            </a:r>
          </a:p>
          <a:p>
            <a:pPr lvl="2"/>
            <a:r>
              <a:rPr lang="en-US" dirty="0" smtClean="0"/>
              <a:t>Allison reputation</a:t>
            </a:r>
          </a:p>
          <a:p>
            <a:r>
              <a:rPr lang="en-US" dirty="0" smtClean="0"/>
              <a:t>Keeping the Allison Brand Promise!</a:t>
            </a:r>
            <a:endParaRPr lang="en-US" dirty="0"/>
          </a:p>
        </p:txBody>
      </p:sp>
      <p:pic>
        <p:nvPicPr>
          <p:cNvPr id="2" name="Picture 1" descr="iceber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846" y="2350736"/>
            <a:ext cx="2384446" cy="3053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341217"/>
      </p:ext>
    </p:extLst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to Notify Allison?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199" y="1600201"/>
            <a:ext cx="7447107" cy="485756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Contact Allison Service and notify TAC if:</a:t>
            </a:r>
          </a:p>
          <a:p>
            <a:pPr lvl="1"/>
            <a:r>
              <a:rPr lang="en-US" dirty="0" smtClean="0"/>
              <a:t>Two separate instances of same failure in same OEM model</a:t>
            </a:r>
          </a:p>
          <a:p>
            <a:pPr lvl="1"/>
            <a:r>
              <a:rPr lang="en-US" dirty="0" smtClean="0"/>
              <a:t>Three separate instances of same failure with different OEMs and/or models</a:t>
            </a:r>
          </a:p>
          <a:p>
            <a:pPr lvl="1"/>
            <a:r>
              <a:rPr lang="en-US" dirty="0" smtClean="0"/>
              <a:t>Any repair exceeding $2000</a:t>
            </a:r>
          </a:p>
          <a:p>
            <a:r>
              <a:rPr lang="en-US" dirty="0" smtClean="0"/>
              <a:t>TAC provides a critical database for issue problem solving</a:t>
            </a:r>
          </a:p>
          <a:p>
            <a:r>
              <a:rPr lang="en-US" dirty="0" smtClean="0"/>
              <a:t>The guidelines include warranty and non-warranty repairs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683459"/>
      </p:ext>
    </p:extLst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8-Step Process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199" y="1600201"/>
            <a:ext cx="5139197" cy="4857566"/>
          </a:xfrm>
        </p:spPr>
        <p:txBody>
          <a:bodyPr/>
          <a:lstStyle/>
          <a:p>
            <a:r>
              <a:rPr lang="en-US" dirty="0"/>
              <a:t>Allison utilizes the 8-Step Problem Solving </a:t>
            </a:r>
            <a:r>
              <a:rPr lang="en-US" dirty="0" smtClean="0"/>
              <a:t>process to </a:t>
            </a:r>
            <a:r>
              <a:rPr lang="en-US" dirty="0"/>
              <a:t>investigate and resolve issues:</a:t>
            </a:r>
          </a:p>
          <a:p>
            <a:pPr lvl="1"/>
            <a:r>
              <a:rPr lang="en-US" dirty="0" smtClean="0"/>
              <a:t>Minimizes </a:t>
            </a:r>
            <a:r>
              <a:rPr lang="en-US" dirty="0"/>
              <a:t>“jumping to conclusions”</a:t>
            </a:r>
          </a:p>
          <a:p>
            <a:pPr lvl="1"/>
            <a:r>
              <a:rPr lang="en-US" dirty="0" smtClean="0"/>
              <a:t>Maintains focus on root cause analysis</a:t>
            </a:r>
            <a:endParaRPr lang="en-US" dirty="0"/>
          </a:p>
        </p:txBody>
      </p:sp>
      <p:pic>
        <p:nvPicPr>
          <p:cNvPr id="3" name="Picture 2" descr="Problem-Solving-Skill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908" y="2259531"/>
            <a:ext cx="3225519" cy="32255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926907"/>
      </p:ext>
    </p:extLst>
  </p:cSld>
  <p:clrMapOvr>
    <a:masterClrMapping/>
  </p:clrMapOvr>
  <p:transition spd="slow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8-Step Process Objectives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199" y="1600201"/>
            <a:ext cx="8392923" cy="269597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Assign ownership of the problem</a:t>
            </a:r>
          </a:p>
          <a:p>
            <a:r>
              <a:rPr lang="en-US" dirty="0" smtClean="0"/>
              <a:t>Involve </a:t>
            </a:r>
            <a:r>
              <a:rPr lang="en-US" dirty="0"/>
              <a:t>people familiar with the </a:t>
            </a:r>
            <a:r>
              <a:rPr lang="en-US" dirty="0" smtClean="0"/>
              <a:t>affected product </a:t>
            </a:r>
            <a:r>
              <a:rPr lang="en-US" dirty="0"/>
              <a:t>or process</a:t>
            </a:r>
          </a:p>
          <a:p>
            <a:r>
              <a:rPr lang="en-US" dirty="0" smtClean="0"/>
              <a:t>Apply </a:t>
            </a:r>
            <a:r>
              <a:rPr lang="en-US" dirty="0"/>
              <a:t>project management techniques</a:t>
            </a:r>
          </a:p>
          <a:p>
            <a:r>
              <a:rPr lang="en-US" dirty="0" smtClean="0"/>
              <a:t>Aggressively </a:t>
            </a:r>
            <a:r>
              <a:rPr lang="en-US" dirty="0"/>
              <a:t>pursue the root cause</a:t>
            </a:r>
          </a:p>
          <a:p>
            <a:r>
              <a:rPr lang="en-US" dirty="0" smtClean="0"/>
              <a:t>Communicate </a:t>
            </a:r>
            <a:r>
              <a:rPr lang="en-US" dirty="0"/>
              <a:t>changes</a:t>
            </a:r>
          </a:p>
        </p:txBody>
      </p:sp>
      <p:pic>
        <p:nvPicPr>
          <p:cNvPr id="2" name="Picture 1" descr="repairme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269" y="3918583"/>
            <a:ext cx="3563951" cy="24716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511394"/>
      </p:ext>
    </p:extLst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8-Step Process</a:t>
            </a:r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idx="1"/>
          </p:nvPr>
        </p:nvSpPr>
        <p:spPr>
          <a:xfrm>
            <a:off x="457199" y="1600201"/>
            <a:ext cx="5487921" cy="485756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Select</a:t>
            </a:r>
          </a:p>
          <a:p>
            <a:pPr lvl="1"/>
            <a:r>
              <a:rPr lang="en-US" dirty="0" smtClean="0"/>
              <a:t>Determine the Problem</a:t>
            </a:r>
          </a:p>
          <a:p>
            <a:r>
              <a:rPr lang="en-US" dirty="0" smtClean="0"/>
              <a:t>Contain</a:t>
            </a:r>
          </a:p>
          <a:p>
            <a:pPr lvl="1"/>
            <a:r>
              <a:rPr lang="en-US" dirty="0" smtClean="0"/>
              <a:t>Halt spread of Manufacture/Design Related Issues</a:t>
            </a:r>
          </a:p>
          <a:p>
            <a:r>
              <a:rPr lang="en-US" dirty="0" smtClean="0"/>
              <a:t>Correct</a:t>
            </a:r>
          </a:p>
          <a:p>
            <a:pPr lvl="1"/>
            <a:r>
              <a:rPr lang="en-US" dirty="0" smtClean="0"/>
              <a:t>Determine cause</a:t>
            </a:r>
          </a:p>
          <a:p>
            <a:pPr lvl="1"/>
            <a:r>
              <a:rPr lang="en-US" dirty="0" smtClean="0"/>
              <a:t>Design correction plan</a:t>
            </a:r>
          </a:p>
          <a:p>
            <a:pPr lvl="1"/>
            <a:r>
              <a:rPr lang="en-US" dirty="0" smtClean="0"/>
              <a:t>Implement correction</a:t>
            </a:r>
          </a:p>
          <a:p>
            <a:pPr lvl="1"/>
            <a:r>
              <a:rPr lang="en-US" dirty="0" smtClean="0"/>
              <a:t>Evaluate correction effectiveness</a:t>
            </a:r>
          </a:p>
          <a:p>
            <a:r>
              <a:rPr lang="en-US" dirty="0" smtClean="0"/>
              <a:t>Prevent</a:t>
            </a:r>
          </a:p>
          <a:p>
            <a:pPr lvl="1"/>
            <a:r>
              <a:rPr lang="en-US" dirty="0" smtClean="0"/>
              <a:t>Communicate changes system wide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3" name="Picture 2" descr="8-step-proces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244" y="1783316"/>
            <a:ext cx="2864699" cy="4223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749944"/>
      </p:ext>
    </p:extLst>
  </p:cSld>
  <p:clrMapOvr>
    <a:masterClrMapping/>
  </p:clrMapOvr>
  <p:transition spd="slow">
    <p:fade thruBlk="1"/>
  </p:transition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</TotalTime>
  <Words>200</Words>
  <Application>Microsoft Office PowerPoint</Application>
  <PresentationFormat>On-screen Show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1_Office Theme</vt:lpstr>
      <vt:lpstr>How Big an Issue?</vt:lpstr>
      <vt:lpstr>When to Notify Allison?</vt:lpstr>
      <vt:lpstr>An 8-Step Process</vt:lpstr>
      <vt:lpstr>8-Step Process Objectives</vt:lpstr>
      <vt:lpstr>8-Step Process</vt:lpstr>
    </vt:vector>
  </TitlesOfParts>
  <Company>Workhorse Films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 Hanson</dc:creator>
  <cp:lastModifiedBy>Scott Scull</cp:lastModifiedBy>
  <cp:revision>22</cp:revision>
  <dcterms:created xsi:type="dcterms:W3CDTF">2014-11-17T17:15:29Z</dcterms:created>
  <dcterms:modified xsi:type="dcterms:W3CDTF">2014-12-22T14:55:06Z</dcterms:modified>
</cp:coreProperties>
</file>